
<file path=[Content_Types].xml><?xml version="1.0" encoding="utf-8"?>
<Types xmlns="http://schemas.openxmlformats.org/package/2006/content-types">
  <Default Extension="gif" ContentType="image/gi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96" r:id="rId1"/>
  </p:sldMasterIdLst>
  <p:sldIdLst>
    <p:sldId id="256" r:id="rId2"/>
    <p:sldId id="257" r:id="rId3"/>
    <p:sldId id="259" r:id="rId4"/>
    <p:sldId id="258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4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10"/>
    <p:restoredTop sz="94648"/>
  </p:normalViewPr>
  <p:slideViewPr>
    <p:cSldViewPr snapToGrid="0" snapToObjects="1">
      <p:cViewPr varScale="1">
        <p:scale>
          <a:sx n="113" d="100"/>
          <a:sy n="113" d="100"/>
        </p:scale>
        <p:origin x="520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 bwMode="blackWhite">
          <a:xfrm>
            <a:off x="1600200" y="2386744"/>
            <a:ext cx="8991600" cy="1645920"/>
          </a:xfrm>
          <a:solidFill>
            <a:srgbClr val="FFFFFF"/>
          </a:solidFill>
          <a:ln w="38100">
            <a:solidFill>
              <a:srgbClr val="404040"/>
            </a:solidFill>
          </a:ln>
        </p:spPr>
        <p:txBody>
          <a:bodyPr lIns="274320" rIns="274320" anchor="ctr" anchorCtr="1">
            <a:normAutofit/>
          </a:bodyPr>
          <a:lstStyle>
            <a:lvl1pPr algn="ctr">
              <a:defRPr sz="3800">
                <a:solidFill>
                  <a:srgbClr val="262626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95194" y="4352544"/>
            <a:ext cx="6801612" cy="1239894"/>
          </a:xfrm>
          <a:noFill/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60EA64-D806-43AC-9DF2-F8C432F32B4C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70A7B3-6521-4DCA-87E5-044747A908C1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1600200" y="2386744"/>
            <a:ext cx="8991600" cy="1645920"/>
          </a:xfrm>
          <a:solidFill>
            <a:srgbClr val="FFFFFF"/>
          </a:solidFill>
          <a:ln w="38100">
            <a:solidFill>
              <a:srgbClr val="404040"/>
            </a:solidFill>
          </a:ln>
        </p:spPr>
        <p:txBody>
          <a:bodyPr lIns="274320" rIns="274320" anchor="ctr" anchorCtr="1">
            <a:normAutofit/>
          </a:bodyPr>
          <a:lstStyle>
            <a:lvl1pPr>
              <a:defRPr sz="3800">
                <a:solidFill>
                  <a:srgbClr val="262626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695194" y="4352465"/>
            <a:ext cx="6801612" cy="1265082"/>
          </a:xfrm>
        </p:spPr>
        <p:txBody>
          <a:bodyPr anchor="t" anchorCtr="1"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60EA64-D806-43AC-9DF2-F8C432F32B4C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581912" y="2638044"/>
            <a:ext cx="4271771" cy="310198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38315" y="2638044"/>
            <a:ext cx="4270247" cy="310198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B134690-1557-4C89-A502-4959FE7FAD70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83436" y="2313433"/>
            <a:ext cx="4270248" cy="704087"/>
          </a:xfrm>
        </p:spPr>
        <p:txBody>
          <a:bodyPr anchor="b" anchorCtr="1">
            <a:normAutofit/>
          </a:bodyPr>
          <a:lstStyle>
            <a:lvl1pPr marL="0" indent="0" algn="ctr">
              <a:buNone/>
              <a:defRPr sz="1900" b="0" cap="all" spc="100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583436" y="3143250"/>
            <a:ext cx="4270248" cy="25967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38316" y="3143250"/>
            <a:ext cx="4253484" cy="2596776"/>
          </a:xfrm>
        </p:spPr>
        <p:txBody>
          <a:bodyPr/>
          <a:lstStyle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6338316" y="2313433"/>
            <a:ext cx="4270248" cy="704087"/>
          </a:xfrm>
        </p:spPr>
        <p:txBody>
          <a:bodyPr anchor="b" anchorCtr="1">
            <a:normAutofit/>
          </a:bodyPr>
          <a:lstStyle>
            <a:lvl1pPr marL="0" indent="0" algn="ctr">
              <a:buNone/>
              <a:defRPr sz="1900" b="0" cap="all" spc="100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7D4976-E339-4826-83B7-FBD03F55ECF8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037C31-9E7A-4F99-8774-A0E530DE1A42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78504F-A551-4DE0-9316-4DCD1D8CC752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/>
        </p:nvSpPr>
        <p:spPr>
          <a:xfrm>
            <a:off x="0" y="0"/>
            <a:ext cx="60960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804672" y="2243828"/>
            <a:ext cx="4486656" cy="1141497"/>
          </a:xfrm>
          <a:solidFill>
            <a:srgbClr val="FFFFFF"/>
          </a:solidFill>
          <a:ln>
            <a:solidFill>
              <a:srgbClr val="404040"/>
            </a:solidFill>
          </a:ln>
        </p:spPr>
        <p:txBody>
          <a:bodyPr anchor="ctr" anchorCtr="1">
            <a:normAutofit/>
          </a:bodyPr>
          <a:lstStyle>
            <a:lvl1pPr>
              <a:defRPr sz="2200">
                <a:solidFill>
                  <a:srgbClr val="262626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36080" y="804672"/>
            <a:ext cx="4815840" cy="5248656"/>
          </a:xfrm>
        </p:spPr>
        <p:txBody>
          <a:bodyPr>
            <a:normAutofit/>
          </a:bodyPr>
          <a:lstStyle>
            <a:lvl1pPr>
              <a:defRPr sz="19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600">
                <a:solidFill>
                  <a:schemeClr val="tx1"/>
                </a:solidFill>
              </a:defRPr>
            </a:lvl3pPr>
            <a:lvl4pPr>
              <a:defRPr sz="1600">
                <a:solidFill>
                  <a:schemeClr val="tx1"/>
                </a:solidFill>
              </a:defRPr>
            </a:lvl4pPr>
            <a:lvl5pPr>
              <a:defRPr sz="1600">
                <a:solidFill>
                  <a:schemeClr val="tx1"/>
                </a:solidFill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15568" y="3549918"/>
            <a:ext cx="3794760" cy="2194036"/>
          </a:xfrm>
        </p:spPr>
        <p:txBody>
          <a:bodyPr anchor="t" anchorCtr="1">
            <a:normAutofit/>
          </a:bodyPr>
          <a:lstStyle>
            <a:lvl1pPr marL="0" indent="0" algn="ctr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Date Placeholder 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BE4249-C0D0-4B06-8692-E8BB871AF643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>
          <a:xfrm>
            <a:off x="804672" y="6236208"/>
            <a:ext cx="5124797" cy="320040"/>
          </a:xfrm>
        </p:spPr>
        <p:txBody>
          <a:bodyPr/>
          <a:lstStyle>
            <a:lvl1pPr>
              <a:defRPr>
                <a:solidFill>
                  <a:srgbClr val="FFFFFF">
                    <a:alpha val="70000"/>
                  </a:srgb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/>
          <p:cNvSpPr/>
          <p:nvPr/>
        </p:nvSpPr>
        <p:spPr>
          <a:xfrm>
            <a:off x="0" y="0"/>
            <a:ext cx="6095999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 bwMode="blackWhite">
          <a:xfrm>
            <a:off x="808523" y="2243828"/>
            <a:ext cx="4494998" cy="1134640"/>
          </a:xfrm>
          <a:solidFill>
            <a:srgbClr val="FFFFFF"/>
          </a:solidFill>
          <a:ln>
            <a:solidFill>
              <a:srgbClr val="404040"/>
            </a:solidFill>
          </a:ln>
        </p:spPr>
        <p:txBody>
          <a:bodyPr anchor="ctr" anchorCtr="1">
            <a:noAutofit/>
          </a:bodyPr>
          <a:lstStyle>
            <a:lvl1pPr>
              <a:defRPr sz="2200">
                <a:solidFill>
                  <a:srgbClr val="262626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095999" y="0"/>
            <a:ext cx="6102097" cy="6858000"/>
          </a:xfrm>
          <a:solidFill>
            <a:schemeClr val="bg1">
              <a:lumMod val="75000"/>
            </a:schemeClr>
          </a:solidFill>
        </p:spPr>
        <p:txBody>
          <a:bodyPr anchor="t"/>
          <a:lstStyle>
            <a:lvl1pPr marL="0" indent="0">
              <a:buNone/>
              <a:defRPr sz="3200">
                <a:solidFill>
                  <a:schemeClr val="bg1">
                    <a:lumMod val="85000"/>
                    <a:lumOff val="15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15568" y="3549918"/>
            <a:ext cx="3794760" cy="2194037"/>
          </a:xfrm>
        </p:spPr>
        <p:txBody>
          <a:bodyPr anchor="t" anchorCtr="1">
            <a:normAutofit/>
          </a:bodyPr>
          <a:lstStyle>
            <a:lvl1pPr marL="0" indent="0" algn="ctr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50800" dist="38100" dir="2700000" algn="tl" rotWithShape="0">
                    <a:prstClr val="black">
                      <a:alpha val="43000"/>
                    </a:prstClr>
                  </a:outerShdw>
                </a:effectLst>
              </a:defRPr>
            </a:lvl1pPr>
          </a:lstStyle>
          <a:p>
            <a:fld id="{042B0DB6-F5C7-45FB-8CF3-31B45F9C2DAC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>
          <a:xfrm>
            <a:off x="804672" y="6236208"/>
            <a:ext cx="5124797" cy="320040"/>
          </a:xfrm>
        </p:spPr>
        <p:txBody>
          <a:bodyPr/>
          <a:lstStyle>
            <a:lvl1pPr>
              <a:defRPr>
                <a:solidFill>
                  <a:srgbClr val="FFFFFF">
                    <a:alpha val="70000"/>
                  </a:srgb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F9C37B-1D36-470B-8223-D6C91242EC14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53112" y="937260"/>
            <a:ext cx="1298608" cy="498348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31136" y="937260"/>
            <a:ext cx="6198489" cy="498348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C6F52A-A82B-47A2-A83A-8C4C91F2D59F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7A6979-0714-4377-B894-6BE4C2D6E202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black">
          <a:xfrm>
            <a:off x="2231136" y="964692"/>
            <a:ext cx="7729728" cy="1188720"/>
          </a:xfrm>
          <a:prstGeom prst="rect">
            <a:avLst/>
          </a:prstGeom>
          <a:solidFill>
            <a:srgbClr val="FFFFFF"/>
          </a:solidFill>
          <a:ln w="31750" cap="sq">
            <a:solidFill>
              <a:srgbClr val="404040"/>
            </a:solidFill>
            <a:miter lim="800000"/>
          </a:ln>
        </p:spPr>
        <p:txBody>
          <a:bodyPr vert="horz" lIns="182880" tIns="182880" rIns="182880" bIns="18288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31136" y="2638044"/>
            <a:ext cx="7729728" cy="31019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821429" y="6238816"/>
            <a:ext cx="2753746" cy="32396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alpha val="70000"/>
                  </a:schemeClr>
                </a:solidFill>
              </a:defRPr>
            </a:lvl1pPr>
          </a:lstStyle>
          <a:p>
            <a:fld id="{1160EA64-D806-43AC-9DF2-F8C432F32B4C}" type="datetimeFigureOut">
              <a:rPr lang="en-US" dirty="0"/>
              <a:t>7/30/22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600200" y="6236208"/>
            <a:ext cx="5901189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alpha val="7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58922" y="6217920"/>
            <a:ext cx="365760" cy="365760"/>
          </a:xfrm>
          <a:prstGeom prst="ellipse">
            <a:avLst/>
          </a:prstGeom>
          <a:solidFill>
            <a:srgbClr val="1D1D1D">
              <a:alpha val="70000"/>
            </a:srgbClr>
          </a:solidFill>
        </p:spPr>
        <p:txBody>
          <a:bodyPr vert="horz" lIns="18288" tIns="45720" rIns="18288" bIns="45720" rtlCol="0" anchor="ctr">
            <a:noAutofit/>
          </a:bodyPr>
          <a:lstStyle>
            <a:lvl1pPr algn="ctr">
              <a:defRPr sz="1100" spc="0" baseline="0">
                <a:solidFill>
                  <a:srgbClr val="FFFFFF"/>
                </a:solidFill>
              </a:defRPr>
            </a:lvl1pPr>
          </a:lstStyle>
          <a:p>
            <a:fld id="{8A7A6979-0714-4377-B894-6BE4C2D6E202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hf sldNum="0" hdr="0" ftr="0" dt="0"/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2800" kern="1200" cap="all" spc="200" baseline="0">
          <a:solidFill>
            <a:srgbClr val="262626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8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1pPr>
      <a:lvl2pPr marL="4572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2pPr>
      <a:lvl3pPr marL="6858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3pPr>
      <a:lvl4pPr marL="9144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4pPr>
      <a:lvl5pPr marL="114300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85000"/>
              <a:lumOff val="15000"/>
            </a:schemeClr>
          </a:solidFill>
          <a:latin typeface="+mn-lt"/>
          <a:ea typeface="+mn-ea"/>
          <a:cs typeface="+mn-cs"/>
        </a:defRPr>
      </a:lvl5pPr>
      <a:lvl6pPr marL="1312863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84313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57350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1882775" indent="-228600" algn="l" defTabSz="914400" rtl="0" eaLnBrk="1" latinLnBrk="0" hangingPunct="1">
        <a:lnSpc>
          <a:spcPct val="100000"/>
        </a:lnSpc>
        <a:spcBef>
          <a:spcPts val="1000"/>
        </a:spcBef>
        <a:buClr>
          <a:schemeClr val="accent2"/>
        </a:buClr>
        <a:buFont typeface="Arial" panose="020B0604020202020204" pitchFamily="34" charset="0"/>
        <a:buChar char="•"/>
        <a:defRPr sz="16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gi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gif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gif"/><Relationship Id="rId4" Type="http://schemas.openxmlformats.org/officeDocument/2006/relationships/image" Target="../media/image7.gi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8.gif"/><Relationship Id="rId4" Type="http://schemas.openxmlformats.org/officeDocument/2006/relationships/image" Target="../media/image7.gi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gif"/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0.gif"/><Relationship Id="rId4" Type="http://schemas.openxmlformats.org/officeDocument/2006/relationships/image" Target="../media/image9.gi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gi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0.gif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1594494" y="2655706"/>
            <a:ext cx="8975535" cy="1107996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VN" sz="66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CHỦ ĐỀ 16: CƠ NĂNG</a:t>
            </a:r>
            <a:endParaRPr lang="en-VN" sz="66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4C6301F-598B-B943-8195-11C01D338E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4351867" y="5693181"/>
            <a:ext cx="3251200" cy="218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3BD2EB6-2A31-D34F-9C2E-600849BF39B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2008113" y="-1811663"/>
            <a:ext cx="1428751" cy="9906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733225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826066" y="1032932"/>
            <a:ext cx="1094994" cy="1018531"/>
          </a:xfrm>
        </p:spPr>
        <p:txBody>
          <a:bodyPr>
            <a:normAutofit/>
          </a:bodyPr>
          <a:lstStyle/>
          <a:p>
            <a:endParaRPr lang="en-VN" sz="4400" b="1" cap="none" spc="0" dirty="0">
              <a:ln w="12700" cmpd="sng">
                <a:solidFill>
                  <a:schemeClr val="accent4"/>
                </a:solidFill>
                <a:prstDash val="solid"/>
              </a:ln>
              <a:solidFill>
                <a:schemeClr val="bg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VN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-3248440" y="218260"/>
            <a:ext cx="11579639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CHỦ ĐỀ 16: CƠ NĂNG</a:t>
            </a:r>
            <a:endParaRPr lang="en-VN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4C6301F-598B-B943-8195-11C01D338E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5461" y="1032931"/>
            <a:ext cx="5500539" cy="482600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3BD2EB6-2A31-D34F-9C2E-600849BF39B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57083" y="1032931"/>
            <a:ext cx="5596250" cy="482600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927464F4-508C-7544-A878-5F79271B036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3629405" y="4972491"/>
            <a:ext cx="3175000" cy="317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979774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826066" y="1032932"/>
            <a:ext cx="1094994" cy="1018531"/>
          </a:xfrm>
        </p:spPr>
        <p:txBody>
          <a:bodyPr>
            <a:normAutofit/>
          </a:bodyPr>
          <a:lstStyle/>
          <a:p>
            <a:endParaRPr lang="en-VN" sz="4400" b="1" cap="none" spc="0" dirty="0">
              <a:ln w="12700" cmpd="sng">
                <a:solidFill>
                  <a:schemeClr val="accent4"/>
                </a:solidFill>
                <a:prstDash val="solid"/>
              </a:ln>
              <a:solidFill>
                <a:schemeClr val="bg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VN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-3248440" y="218260"/>
            <a:ext cx="11579639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CHỦ ĐỀ 16: CƠ NĂNG</a:t>
            </a:r>
            <a:endParaRPr lang="en-VN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4C6301F-598B-B943-8195-11C01D338E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4013241" y="-1511329"/>
            <a:ext cx="3942672" cy="345917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3BD2EB6-2A31-D34F-9C2E-600849BF39B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373563" y="5469464"/>
            <a:ext cx="1983235" cy="171026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927464F4-508C-7544-A878-5F79271B036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86001" y="854350"/>
            <a:ext cx="7210806" cy="57630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740007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980735" y="1846597"/>
            <a:ext cx="10230527" cy="1001597"/>
          </a:xfrm>
        </p:spPr>
        <p:txBody>
          <a:bodyPr>
            <a:normAutofit/>
          </a:bodyPr>
          <a:lstStyle/>
          <a:p>
            <a:r>
              <a:rPr lang="en-VN" sz="44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solidFill>
                  <a:schemeClr val="bg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Liên hệ giữa công và năng lượng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433810" y="3289397"/>
            <a:ext cx="5280440" cy="1266935"/>
          </a:xfrm>
        </p:spPr>
        <p:txBody>
          <a:bodyPr>
            <a:normAutofit/>
          </a:bodyPr>
          <a:lstStyle/>
          <a:p>
            <a:r>
              <a:rPr lang="en-VN" sz="2800" b="1" dirty="0">
                <a:solidFill>
                  <a:srgbClr val="C00000"/>
                </a:solidFill>
              </a:rPr>
              <a:t>CHÉP KHUNG VÀNG TRANG 116 SGK VÀO TẬP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426093" y="812152"/>
            <a:ext cx="11579639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32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CHỦ ĐỀ 16: CƠ NĂNG</a:t>
            </a:r>
            <a:endParaRPr lang="en-VN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A890A39-7B4B-9641-B278-C5F35483D1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03026" y="3099546"/>
            <a:ext cx="4842933" cy="30268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216801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00648" y="-1391266"/>
            <a:ext cx="10230527" cy="1001597"/>
          </a:xfrm>
        </p:spPr>
        <p:txBody>
          <a:bodyPr>
            <a:normAutofit/>
          </a:bodyPr>
          <a:lstStyle/>
          <a:p>
            <a:r>
              <a:rPr lang="en-VN" sz="44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solidFill>
                  <a:schemeClr val="bg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Liên hệ giữa công và năng lượng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37943" y="7573531"/>
            <a:ext cx="5280440" cy="1266935"/>
          </a:xfrm>
        </p:spPr>
        <p:txBody>
          <a:bodyPr>
            <a:normAutofit/>
          </a:bodyPr>
          <a:lstStyle/>
          <a:p>
            <a:r>
              <a:rPr lang="en-VN" sz="2800" b="1" dirty="0">
                <a:solidFill>
                  <a:srgbClr val="C00000"/>
                </a:solidFill>
              </a:rPr>
              <a:t>CHÉP KHUNG VÀNG TRANG 116 SGK VÀO TẬP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239826" y="2760933"/>
            <a:ext cx="3383907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A890A39-7B4B-9641-B278-C5F35483D1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15560" y="7197413"/>
            <a:ext cx="4842933" cy="302683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8026400" y="-1213634"/>
            <a:ext cx="506294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6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5723467" y="7197413"/>
            <a:ext cx="460586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4000" b="1" dirty="0">
                <a:solidFill>
                  <a:srgbClr val="7030A0"/>
                </a:solidFill>
              </a:rPr>
              <a:t>Thế năng đàn hồi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F4F6820-C763-6A49-9BE2-8767F5AC8D54}"/>
              </a:ext>
            </a:extLst>
          </p:cNvPr>
          <p:cNvCxnSpPr>
            <a:cxnSpLocks/>
          </p:cNvCxnSpPr>
          <p:nvPr/>
        </p:nvCxnSpPr>
        <p:spPr>
          <a:xfrm flipV="1">
            <a:off x="-1230123" y="4152703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AFC1933B-DE6E-7343-8BD9-6BF72CA81016}"/>
              </a:ext>
            </a:extLst>
          </p:cNvPr>
          <p:cNvCxnSpPr>
            <a:cxnSpLocks/>
          </p:cNvCxnSpPr>
          <p:nvPr/>
        </p:nvCxnSpPr>
        <p:spPr>
          <a:xfrm flipV="1">
            <a:off x="-504995" y="7107343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3961598D-8FD3-0842-9CBD-C807F19DA9BC}"/>
              </a:ext>
            </a:extLst>
          </p:cNvPr>
          <p:cNvCxnSpPr>
            <a:cxnSpLocks/>
          </p:cNvCxnSpPr>
          <p:nvPr/>
        </p:nvCxnSpPr>
        <p:spPr>
          <a:xfrm flipV="1">
            <a:off x="-1735118" y="523104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BAD0DD4-9CD0-994C-B7D8-3F5A343C2B4C}"/>
              </a:ext>
            </a:extLst>
          </p:cNvPr>
          <p:cNvCxnSpPr>
            <a:cxnSpLocks/>
          </p:cNvCxnSpPr>
          <p:nvPr/>
        </p:nvCxnSpPr>
        <p:spPr>
          <a:xfrm flipV="1">
            <a:off x="6653204" y="8206998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11707018" y="7321655"/>
            <a:ext cx="111440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12461612" y="2576267"/>
            <a:ext cx="125547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965790226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00648" y="-1391266"/>
            <a:ext cx="10230527" cy="1001597"/>
          </a:xfrm>
        </p:spPr>
        <p:txBody>
          <a:bodyPr>
            <a:normAutofit/>
          </a:bodyPr>
          <a:lstStyle/>
          <a:p>
            <a:r>
              <a:rPr lang="en-VN" sz="44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solidFill>
                  <a:schemeClr val="bg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Liên hệ giữa công và năng lượng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37943" y="7573531"/>
            <a:ext cx="5280440" cy="1266935"/>
          </a:xfrm>
        </p:spPr>
        <p:txBody>
          <a:bodyPr>
            <a:normAutofit/>
          </a:bodyPr>
          <a:lstStyle/>
          <a:p>
            <a:r>
              <a:rPr lang="en-VN" sz="2800" b="1" dirty="0">
                <a:solidFill>
                  <a:srgbClr val="C00000"/>
                </a:solidFill>
              </a:rPr>
              <a:t>CHÉP KHUNG VÀNG TRANG 116 SGK VÀO TẬP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239826" y="2760933"/>
            <a:ext cx="3383907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A890A39-7B4B-9641-B278-C5F35483D1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15560" y="7197413"/>
            <a:ext cx="4842933" cy="302683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8026400" y="-1213634"/>
            <a:ext cx="506294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6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5723467" y="7197413"/>
            <a:ext cx="460586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4000" b="1" dirty="0">
                <a:solidFill>
                  <a:srgbClr val="7030A0"/>
                </a:solidFill>
              </a:rPr>
              <a:t>Thế năng đàn hồi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F4F6820-C763-6A49-9BE2-8767F5AC8D54}"/>
              </a:ext>
            </a:extLst>
          </p:cNvPr>
          <p:cNvCxnSpPr>
            <a:cxnSpLocks/>
          </p:cNvCxnSpPr>
          <p:nvPr/>
        </p:nvCxnSpPr>
        <p:spPr>
          <a:xfrm flipV="1">
            <a:off x="3426543" y="236195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AFC1933B-DE6E-7343-8BD9-6BF72CA81016}"/>
              </a:ext>
            </a:extLst>
          </p:cNvPr>
          <p:cNvCxnSpPr>
            <a:cxnSpLocks/>
          </p:cNvCxnSpPr>
          <p:nvPr/>
        </p:nvCxnSpPr>
        <p:spPr>
          <a:xfrm flipV="1">
            <a:off x="-504995" y="7107343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3961598D-8FD3-0842-9CBD-C807F19DA9BC}"/>
              </a:ext>
            </a:extLst>
          </p:cNvPr>
          <p:cNvCxnSpPr>
            <a:cxnSpLocks/>
          </p:cNvCxnSpPr>
          <p:nvPr/>
        </p:nvCxnSpPr>
        <p:spPr>
          <a:xfrm flipV="1">
            <a:off x="-1735118" y="523104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BAD0DD4-9CD0-994C-B7D8-3F5A343C2B4C}"/>
              </a:ext>
            </a:extLst>
          </p:cNvPr>
          <p:cNvCxnSpPr>
            <a:cxnSpLocks/>
          </p:cNvCxnSpPr>
          <p:nvPr/>
        </p:nvCxnSpPr>
        <p:spPr>
          <a:xfrm flipV="1">
            <a:off x="6653204" y="8206998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4206040" y="1745270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12461612" y="2576267"/>
            <a:ext cx="125547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34388385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065C81-5963-1E49-9A7A-F46C5A80F6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00648" y="-1391266"/>
            <a:ext cx="10230527" cy="1001597"/>
          </a:xfrm>
        </p:spPr>
        <p:txBody>
          <a:bodyPr>
            <a:normAutofit/>
          </a:bodyPr>
          <a:lstStyle/>
          <a:p>
            <a:r>
              <a:rPr lang="en-VN" sz="4400" b="1" cap="none" spc="0" dirty="0">
                <a:ln w="12700" cmpd="sng">
                  <a:solidFill>
                    <a:schemeClr val="accent4"/>
                  </a:solidFill>
                  <a:prstDash val="solid"/>
                </a:ln>
                <a:solidFill>
                  <a:schemeClr val="bg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Liên hệ giữa công và năng lượng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37943" y="7573531"/>
            <a:ext cx="5280440" cy="1266935"/>
          </a:xfrm>
        </p:spPr>
        <p:txBody>
          <a:bodyPr>
            <a:normAutofit/>
          </a:bodyPr>
          <a:lstStyle/>
          <a:p>
            <a:r>
              <a:rPr lang="en-VN" sz="2800" b="1" dirty="0">
                <a:solidFill>
                  <a:srgbClr val="C00000"/>
                </a:solidFill>
              </a:rPr>
              <a:t>CHÉP KHUNG VÀNG TRANG 116 SGK VÀO TẬP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239826" y="2760933"/>
            <a:ext cx="3383907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9A890A39-7B4B-9641-B278-C5F35483D1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15560" y="7197413"/>
            <a:ext cx="4842933" cy="302683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8026400" y="-1213634"/>
            <a:ext cx="506294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6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5723467" y="7197413"/>
            <a:ext cx="460586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4000" b="1" dirty="0">
                <a:solidFill>
                  <a:srgbClr val="7030A0"/>
                </a:solidFill>
              </a:rPr>
              <a:t>Thế năng đàn hồi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F4F6820-C763-6A49-9BE2-8767F5AC8D54}"/>
              </a:ext>
            </a:extLst>
          </p:cNvPr>
          <p:cNvCxnSpPr>
            <a:cxnSpLocks/>
          </p:cNvCxnSpPr>
          <p:nvPr/>
        </p:nvCxnSpPr>
        <p:spPr>
          <a:xfrm flipV="1">
            <a:off x="3426543" y="236195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AFC1933B-DE6E-7343-8BD9-6BF72CA81016}"/>
              </a:ext>
            </a:extLst>
          </p:cNvPr>
          <p:cNvCxnSpPr>
            <a:cxnSpLocks/>
          </p:cNvCxnSpPr>
          <p:nvPr/>
        </p:nvCxnSpPr>
        <p:spPr>
          <a:xfrm flipV="1">
            <a:off x="-504995" y="7107343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3961598D-8FD3-0842-9CBD-C807F19DA9BC}"/>
              </a:ext>
            </a:extLst>
          </p:cNvPr>
          <p:cNvCxnSpPr>
            <a:cxnSpLocks/>
          </p:cNvCxnSpPr>
          <p:nvPr/>
        </p:nvCxnSpPr>
        <p:spPr>
          <a:xfrm>
            <a:off x="3426543" y="3351361"/>
            <a:ext cx="1108022" cy="616687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BAD0DD4-9CD0-994C-B7D8-3F5A343C2B4C}"/>
              </a:ext>
            </a:extLst>
          </p:cNvPr>
          <p:cNvCxnSpPr>
            <a:cxnSpLocks/>
          </p:cNvCxnSpPr>
          <p:nvPr/>
        </p:nvCxnSpPr>
        <p:spPr>
          <a:xfrm flipV="1">
            <a:off x="6653204" y="8206998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4206040" y="1745270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517055" y="3727745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87080900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37943" y="7573531"/>
            <a:ext cx="5280440" cy="1266935"/>
          </a:xfrm>
        </p:spPr>
        <p:txBody>
          <a:bodyPr>
            <a:normAutofit/>
          </a:bodyPr>
          <a:lstStyle/>
          <a:p>
            <a:r>
              <a:rPr lang="en-VN" sz="2800" b="1" dirty="0">
                <a:solidFill>
                  <a:srgbClr val="C00000"/>
                </a:solidFill>
              </a:rPr>
              <a:t>II.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239826" y="2760933"/>
            <a:ext cx="3383907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7663193" y="1431638"/>
            <a:ext cx="41729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7742103" y="2405632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F4F6820-C763-6A49-9BE2-8767F5AC8D54}"/>
              </a:ext>
            </a:extLst>
          </p:cNvPr>
          <p:cNvCxnSpPr>
            <a:cxnSpLocks/>
          </p:cNvCxnSpPr>
          <p:nvPr/>
        </p:nvCxnSpPr>
        <p:spPr>
          <a:xfrm flipV="1">
            <a:off x="3426543" y="236195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AFC1933B-DE6E-7343-8BD9-6BF72CA81016}"/>
              </a:ext>
            </a:extLst>
          </p:cNvPr>
          <p:cNvCxnSpPr>
            <a:cxnSpLocks/>
          </p:cNvCxnSpPr>
          <p:nvPr/>
        </p:nvCxnSpPr>
        <p:spPr>
          <a:xfrm flipV="1">
            <a:off x="7016411" y="1745270"/>
            <a:ext cx="772922" cy="461484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3961598D-8FD3-0842-9CBD-C807F19DA9BC}"/>
              </a:ext>
            </a:extLst>
          </p:cNvPr>
          <p:cNvCxnSpPr>
            <a:cxnSpLocks/>
          </p:cNvCxnSpPr>
          <p:nvPr/>
        </p:nvCxnSpPr>
        <p:spPr>
          <a:xfrm>
            <a:off x="3426543" y="3351361"/>
            <a:ext cx="1108022" cy="616687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BAD0DD4-9CD0-994C-B7D8-3F5A343C2B4C}"/>
              </a:ext>
            </a:extLst>
          </p:cNvPr>
          <p:cNvCxnSpPr>
            <a:cxnSpLocks/>
          </p:cNvCxnSpPr>
          <p:nvPr/>
        </p:nvCxnSpPr>
        <p:spPr>
          <a:xfrm>
            <a:off x="7016411" y="2228126"/>
            <a:ext cx="725692" cy="355012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4206040" y="1745270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517055" y="3727745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125133" y="-2096626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8C286FB-5BF0-3C4B-BE51-A3B20D9EBF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18450" y="7387848"/>
            <a:ext cx="2247900" cy="1638300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B4BFCB8-C648-F144-8F90-21BE41678B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943" y="-1825845"/>
            <a:ext cx="1959607" cy="15631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632996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-1362124" y="6711202"/>
            <a:ext cx="1284174" cy="2308324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2460111" y="1443391"/>
            <a:ext cx="41729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9486237" y="-1412909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2796825" y="489283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451285" y="7580402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8C286FB-5BF0-3C4B-BE51-A3B20D9EBF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36755" y="2243975"/>
            <a:ext cx="4172977" cy="3041322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B4BFCB8-C648-F144-8F90-21BE41678B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943" y="-1825845"/>
            <a:ext cx="1959607" cy="156319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2938C4C-6369-5845-AA4C-63C48D805BA2}"/>
              </a:ext>
            </a:extLst>
          </p:cNvPr>
          <p:cNvSpPr txBox="1"/>
          <p:nvPr/>
        </p:nvSpPr>
        <p:spPr>
          <a:xfrm>
            <a:off x="2014754" y="1412613"/>
            <a:ext cx="89071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200" b="1" dirty="0">
                <a:solidFill>
                  <a:srgbClr val="7030A0"/>
                </a:solidFill>
              </a:rPr>
              <a:t>1.</a:t>
            </a:r>
            <a:r>
              <a:rPr lang="en-VN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291124032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2460111" y="1443391"/>
            <a:ext cx="41729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9486237" y="-1412909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2796825" y="489283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451285" y="7580402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8C286FB-5BF0-3C4B-BE51-A3B20D9EBF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4259" y="7551585"/>
            <a:ext cx="2021649" cy="1473405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B4BFCB8-C648-F144-8F90-21BE41678B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50902" y="1601049"/>
            <a:ext cx="4582996" cy="3655902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2938C4C-6369-5845-AA4C-63C48D805BA2}"/>
              </a:ext>
            </a:extLst>
          </p:cNvPr>
          <p:cNvSpPr txBox="1"/>
          <p:nvPr/>
        </p:nvSpPr>
        <p:spPr>
          <a:xfrm>
            <a:off x="2014754" y="1412613"/>
            <a:ext cx="89071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200" b="1" dirty="0">
                <a:solidFill>
                  <a:srgbClr val="7030A0"/>
                </a:solidFill>
              </a:rPr>
              <a:t>1.</a:t>
            </a:r>
            <a:r>
              <a:rPr lang="en-VN" dirty="0"/>
              <a:t>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6493B95-EE10-FF4E-B8A6-F224AF5AA6C5}"/>
              </a:ext>
            </a:extLst>
          </p:cNvPr>
          <p:cNvSpPr txBox="1"/>
          <p:nvPr/>
        </p:nvSpPr>
        <p:spPr>
          <a:xfrm>
            <a:off x="2226797" y="2573867"/>
            <a:ext cx="440629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800" b="1" dirty="0">
                <a:solidFill>
                  <a:schemeClr val="bg1"/>
                </a:solidFill>
              </a:rPr>
              <a:t>Ghi khung xanh trang 118 vào tập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D24DFA5-B53C-8446-8DC3-CFFCFE58E50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68732" y="7096375"/>
            <a:ext cx="3712088" cy="2858308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79814012-E508-584C-99A7-3663A80D33C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453428" y="7259890"/>
            <a:ext cx="5638951" cy="317191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6BD77773-0B6A-D945-B97C-5EC54F24D3FC}"/>
              </a:ext>
            </a:extLst>
          </p:cNvPr>
          <p:cNvSpPr txBox="1"/>
          <p:nvPr/>
        </p:nvSpPr>
        <p:spPr>
          <a:xfrm>
            <a:off x="714259" y="3842669"/>
            <a:ext cx="559945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400" b="1" dirty="0">
                <a:solidFill>
                  <a:srgbClr val="FF0000"/>
                </a:solidFill>
              </a:rPr>
              <a:t>Chú ý: Khi vật nằm trên mặt đất thì thế năng trọng trường của vật bằng 0</a:t>
            </a:r>
          </a:p>
        </p:txBody>
      </p:sp>
    </p:spTree>
    <p:extLst>
      <p:ext uri="{BB962C8B-B14F-4D97-AF65-F5344CB8AC3E}">
        <p14:creationId xmlns:p14="http://schemas.microsoft.com/office/powerpoint/2010/main" val="2998755414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2486513" y="1444531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2796825" y="489283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451285" y="7580402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8C286FB-5BF0-3C4B-BE51-A3B20D9EBF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4259" y="7551585"/>
            <a:ext cx="2021649" cy="1473405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B4BFCB8-C648-F144-8F90-21BE41678B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71435" y="-2330871"/>
            <a:ext cx="1478698" cy="1179572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2938C4C-6369-5845-AA4C-63C48D805BA2}"/>
              </a:ext>
            </a:extLst>
          </p:cNvPr>
          <p:cNvSpPr txBox="1"/>
          <p:nvPr/>
        </p:nvSpPr>
        <p:spPr>
          <a:xfrm>
            <a:off x="2014754" y="1412613"/>
            <a:ext cx="89071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200" b="1" dirty="0">
                <a:solidFill>
                  <a:srgbClr val="7030A0"/>
                </a:solidFill>
              </a:rPr>
              <a:t>1.</a:t>
            </a:r>
            <a:r>
              <a:rPr lang="en-VN" dirty="0"/>
              <a:t>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6493B95-EE10-FF4E-B8A6-F224AF5AA6C5}"/>
              </a:ext>
            </a:extLst>
          </p:cNvPr>
          <p:cNvSpPr txBox="1"/>
          <p:nvPr/>
        </p:nvSpPr>
        <p:spPr>
          <a:xfrm>
            <a:off x="-1473509" y="7334180"/>
            <a:ext cx="440629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800" b="1" dirty="0">
                <a:solidFill>
                  <a:schemeClr val="bg1"/>
                </a:solidFill>
              </a:rPr>
              <a:t>Ghi khung xanh trang 118 vào tập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D24DFA5-B53C-8446-8DC3-CFFCFE58E50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68732" y="7096375"/>
            <a:ext cx="3712088" cy="2858308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79814012-E508-584C-99A7-3663A80D33C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66854" y="2092002"/>
            <a:ext cx="6217683" cy="34974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1205003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2486513" y="1444531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2796825" y="489283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451285" y="7580402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2938C4C-6369-5845-AA4C-63C48D805BA2}"/>
              </a:ext>
            </a:extLst>
          </p:cNvPr>
          <p:cNvSpPr txBox="1"/>
          <p:nvPr/>
        </p:nvSpPr>
        <p:spPr>
          <a:xfrm>
            <a:off x="2014754" y="1412613"/>
            <a:ext cx="89071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3200" b="1" dirty="0">
                <a:solidFill>
                  <a:srgbClr val="7030A0"/>
                </a:solidFill>
              </a:rPr>
              <a:t>1.</a:t>
            </a:r>
            <a:r>
              <a:rPr lang="en-VN" dirty="0"/>
              <a:t>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6493B95-EE10-FF4E-B8A6-F224AF5AA6C5}"/>
              </a:ext>
            </a:extLst>
          </p:cNvPr>
          <p:cNvSpPr txBox="1"/>
          <p:nvPr/>
        </p:nvSpPr>
        <p:spPr>
          <a:xfrm>
            <a:off x="1163708" y="2889702"/>
            <a:ext cx="440629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800" b="1" dirty="0">
                <a:solidFill>
                  <a:schemeClr val="bg1"/>
                </a:solidFill>
              </a:rPr>
              <a:t>Ghi khung xanh trang 118 vào tập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D24DFA5-B53C-8446-8DC3-CFFCFE58E5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33848" y="1837332"/>
            <a:ext cx="5476019" cy="421653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79814012-E508-584C-99A7-3663A80D33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123254" y="-2269066"/>
            <a:ext cx="2471079" cy="138998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E67889F-507E-9047-A4D7-D41464BD3DF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1931" y="7135401"/>
            <a:ext cx="2889732" cy="216729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CB6FA57-2C24-E740-9B09-A7FA8E4DBE0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83700" y="6941483"/>
            <a:ext cx="3175000" cy="182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9403538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III.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9807225" y="-1931196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3130485" y="582757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6493B95-EE10-FF4E-B8A6-F224AF5AA6C5}"/>
              </a:ext>
            </a:extLst>
          </p:cNvPr>
          <p:cNvSpPr txBox="1"/>
          <p:nvPr/>
        </p:nvSpPr>
        <p:spPr>
          <a:xfrm>
            <a:off x="4325511" y="7614102"/>
            <a:ext cx="440629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800" b="1" dirty="0">
                <a:solidFill>
                  <a:schemeClr val="bg1"/>
                </a:solidFill>
              </a:rPr>
              <a:t>Ghi khung xanh trang 118 vào tập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D24DFA5-B53C-8446-8DC3-CFFCFE58E5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00649" y="-1515697"/>
            <a:ext cx="1581352" cy="121764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E67889F-507E-9047-A4D7-D41464BD3D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1931" y="7135401"/>
            <a:ext cx="2889732" cy="216729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CB6FA57-2C24-E740-9B09-A7FA8E4DBE0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63511" y="1668020"/>
            <a:ext cx="5577756" cy="3212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5007807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0149C8A7-1149-8C49-B53F-1E040CC032E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26797" y="612394"/>
            <a:ext cx="1140057" cy="707886"/>
          </a:xfrm>
        </p:spPr>
        <p:txBody>
          <a:bodyPr>
            <a:normAutofit lnSpcReduction="10000"/>
          </a:bodyPr>
          <a:lstStyle/>
          <a:p>
            <a:r>
              <a:rPr lang="en-VN" sz="4400" b="1" dirty="0">
                <a:solidFill>
                  <a:srgbClr val="C00000"/>
                </a:solidFill>
              </a:rPr>
              <a:t>III.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9807225" y="-1931196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3130485" y="582757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0800" y="-2047810"/>
            <a:ext cx="8991600" cy="1645920"/>
          </a:xfrm>
        </p:spPr>
        <p:txBody>
          <a:bodyPr/>
          <a:lstStyle/>
          <a:p>
            <a:endParaRPr lang="en-VN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6493B95-EE10-FF4E-B8A6-F224AF5AA6C5}"/>
              </a:ext>
            </a:extLst>
          </p:cNvPr>
          <p:cNvSpPr txBox="1"/>
          <p:nvPr/>
        </p:nvSpPr>
        <p:spPr>
          <a:xfrm>
            <a:off x="1904044" y="2734986"/>
            <a:ext cx="440629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VN" sz="2800" b="1" dirty="0">
                <a:solidFill>
                  <a:schemeClr val="bg1"/>
                </a:solidFill>
              </a:rPr>
              <a:t>Ghi khung xanh trang 119 vào tập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D24DFA5-B53C-8446-8DC3-CFFCFE58E5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00649" y="-1515697"/>
            <a:ext cx="1581352" cy="121764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E67889F-507E-9047-A4D7-D41464BD3D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84232" y="1559681"/>
            <a:ext cx="4406291" cy="330471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CB6FA57-2C24-E740-9B09-A7FA8E4DBE0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01645" y="7135401"/>
            <a:ext cx="5577756" cy="32127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523509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239826" y="2760933"/>
            <a:ext cx="3383907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CƠ NĂNG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7663193" y="1431638"/>
            <a:ext cx="41729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7742103" y="2405632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F4F6820-C763-6A49-9BE2-8767F5AC8D54}"/>
              </a:ext>
            </a:extLst>
          </p:cNvPr>
          <p:cNvCxnSpPr>
            <a:cxnSpLocks/>
          </p:cNvCxnSpPr>
          <p:nvPr/>
        </p:nvCxnSpPr>
        <p:spPr>
          <a:xfrm flipV="1">
            <a:off x="3426543" y="2361955"/>
            <a:ext cx="1009989" cy="797956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AFC1933B-DE6E-7343-8BD9-6BF72CA81016}"/>
              </a:ext>
            </a:extLst>
          </p:cNvPr>
          <p:cNvCxnSpPr>
            <a:cxnSpLocks/>
          </p:cNvCxnSpPr>
          <p:nvPr/>
        </p:nvCxnSpPr>
        <p:spPr>
          <a:xfrm flipV="1">
            <a:off x="7016411" y="1745270"/>
            <a:ext cx="772922" cy="461484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3961598D-8FD3-0842-9CBD-C807F19DA9BC}"/>
              </a:ext>
            </a:extLst>
          </p:cNvPr>
          <p:cNvCxnSpPr>
            <a:cxnSpLocks/>
          </p:cNvCxnSpPr>
          <p:nvPr/>
        </p:nvCxnSpPr>
        <p:spPr>
          <a:xfrm>
            <a:off x="3426543" y="3351361"/>
            <a:ext cx="1108022" cy="616687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7BAD0DD4-9CD0-994C-B7D8-3F5A343C2B4C}"/>
              </a:ext>
            </a:extLst>
          </p:cNvPr>
          <p:cNvCxnSpPr>
            <a:cxnSpLocks/>
          </p:cNvCxnSpPr>
          <p:nvPr/>
        </p:nvCxnSpPr>
        <p:spPr>
          <a:xfrm>
            <a:off x="7016411" y="2228126"/>
            <a:ext cx="725692" cy="355012"/>
          </a:xfrm>
          <a:prstGeom prst="straightConnector1">
            <a:avLst/>
          </a:prstGeom>
          <a:ln w="50800">
            <a:solidFill>
              <a:srgbClr val="C00000"/>
            </a:solidFill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4206040" y="1745270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517055" y="3727745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7943" y="4542435"/>
            <a:ext cx="11218334" cy="1645920"/>
          </a:xfrm>
          <a:solidFill>
            <a:srgbClr val="FFFF00"/>
          </a:solidFill>
          <a:ln>
            <a:solidFill>
              <a:schemeClr val="tx2">
                <a:lumMod val="25000"/>
              </a:schemeClr>
            </a:solidFill>
          </a:ln>
        </p:spPr>
        <p:txBody>
          <a:bodyPr>
            <a:normAutofit fontScale="90000"/>
          </a:bodyPr>
          <a:lstStyle/>
          <a:p>
            <a:r>
              <a:rPr lang="en-VN" b="1" cap="none" dirty="0"/>
              <a:t>Một vật có thể vừa có thế năng vừa có động năng. Tổng thế năng và động năng của vật được gọi là </a:t>
            </a:r>
            <a:r>
              <a:rPr lang="en-VN" b="1" cap="none" dirty="0">
                <a:solidFill>
                  <a:srgbClr val="C00000"/>
                </a:solidFill>
              </a:rPr>
              <a:t>cơ năng</a:t>
            </a:r>
          </a:p>
        </p:txBody>
      </p:sp>
      <p:sp>
        <p:nvSpPr>
          <p:cNvPr id="10" name="Subtitle 9">
            <a:extLst>
              <a:ext uri="{FF2B5EF4-FFF2-40B4-BE49-F238E27FC236}">
                <a16:creationId xmlns:a16="http://schemas.microsoft.com/office/drawing/2014/main" id="{69EB67F5-345E-924E-AE46-4983A36A4E48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VN"/>
          </a:p>
        </p:txBody>
      </p:sp>
    </p:spTree>
    <p:extLst>
      <p:ext uri="{BB962C8B-B14F-4D97-AF65-F5344CB8AC3E}">
        <p14:creationId xmlns:p14="http://schemas.microsoft.com/office/powerpoint/2010/main" val="2741067470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4A34FA06-E329-9144-888A-149CB7A50DE8}"/>
              </a:ext>
            </a:extLst>
          </p:cNvPr>
          <p:cNvSpPr/>
          <p:nvPr/>
        </p:nvSpPr>
        <p:spPr>
          <a:xfrm>
            <a:off x="1895734" y="1550568"/>
            <a:ext cx="8400531" cy="83099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VN" sz="4800" b="1" cap="none" spc="0" dirty="0">
                <a:ln w="9525">
                  <a:solidFill>
                    <a:schemeClr val="bg1"/>
                  </a:solidFill>
                  <a:prstDash val="solid"/>
                </a:ln>
                <a:solidFill>
                  <a:schemeClr val="bg1">
                    <a:lumMod val="95000"/>
                    <a:lumOff val="5000"/>
                  </a:schemeClr>
                </a:solidFill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Bài tập: 1,2,3,4,5,6 trang 120</a:t>
            </a:r>
            <a:endParaRPr lang="en-VN" sz="48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bg1">
                  <a:lumMod val="95000"/>
                  <a:lumOff val="5000"/>
                </a:schemeClr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E8BE8-169E-C949-A185-DB2F950B3A65}"/>
              </a:ext>
            </a:extLst>
          </p:cNvPr>
          <p:cNvSpPr txBox="1"/>
          <p:nvPr/>
        </p:nvSpPr>
        <p:spPr>
          <a:xfrm>
            <a:off x="7958547" y="-2458723"/>
            <a:ext cx="41729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trọng trường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44646E6-F669-A74D-AA1C-FCE17906800C}"/>
              </a:ext>
            </a:extLst>
          </p:cNvPr>
          <p:cNvSpPr txBox="1"/>
          <p:nvPr/>
        </p:nvSpPr>
        <p:spPr>
          <a:xfrm>
            <a:off x="7789333" y="-1310704"/>
            <a:ext cx="460586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VN" sz="2800" b="1" dirty="0">
                <a:solidFill>
                  <a:srgbClr val="7030A0"/>
                </a:solidFill>
              </a:rPr>
              <a:t>Thế năng đàn hồi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681F95B-FEBC-9944-A1BA-E18509E0015F}"/>
              </a:ext>
            </a:extLst>
          </p:cNvPr>
          <p:cNvSpPr/>
          <p:nvPr/>
        </p:nvSpPr>
        <p:spPr>
          <a:xfrm>
            <a:off x="4323539" y="-2587887"/>
            <a:ext cx="295215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VN" sz="48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Thế năng</a:t>
            </a:r>
            <a:endParaRPr lang="en-VN" sz="48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F137A49-F643-3F43-92AA-6893BFDB6B43}"/>
              </a:ext>
            </a:extLst>
          </p:cNvPr>
          <p:cNvSpPr/>
          <p:nvPr/>
        </p:nvSpPr>
        <p:spPr>
          <a:xfrm>
            <a:off x="4634702" y="-918200"/>
            <a:ext cx="25651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VN" sz="4000" b="1" dirty="0">
                <a:ln w="12700">
                  <a:solidFill>
                    <a:schemeClr val="accent3">
                      <a:lumMod val="50000"/>
                    </a:schemeClr>
                  </a:solidFill>
                  <a:prstDash val="solid"/>
                </a:ln>
                <a:pattFill prst="pct90">
                  <a:fgClr>
                    <a:srgbClr val="C00000"/>
                  </a:fgClr>
                  <a:bgClr>
                    <a:schemeClr val="accent3">
                      <a:lumMod val="40000"/>
                      <a:lumOff val="60000"/>
                    </a:schemeClr>
                  </a:bgClr>
                </a:pattFill>
                <a:effectLst>
                  <a:innerShdw blurRad="177800">
                    <a:schemeClr val="accent3">
                      <a:lumMod val="50000"/>
                    </a:schemeClr>
                  </a:inn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Động năng</a:t>
            </a:r>
            <a:endParaRPr lang="en-VN" sz="4000" b="1" dirty="0">
              <a:ln w="12700">
                <a:solidFill>
                  <a:schemeClr val="accent3">
                    <a:lumMod val="50000"/>
                  </a:schemeClr>
                </a:solidFill>
                <a:prstDash val="solid"/>
              </a:ln>
              <a:pattFill prst="pct90">
                <a:fgClr>
                  <a:srgbClr val="C00000"/>
                </a:fgClr>
                <a:bgClr>
                  <a:schemeClr val="accent3">
                    <a:lumMod val="40000"/>
                    <a:lumOff val="60000"/>
                  </a:schemeClr>
                </a:bgClr>
              </a:pattFill>
              <a:effectLst>
                <a:innerShdw blurRad="177800">
                  <a:schemeClr val="accent3">
                    <a:lumMod val="50000"/>
                  </a:schemeClr>
                </a:innerShdw>
              </a:effectLst>
            </a:endParaRP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56A1110E-C24D-6647-AF91-0BF8CF3718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54674" y="3529584"/>
            <a:ext cx="11218334" cy="1645920"/>
          </a:xfrm>
          <a:solidFill>
            <a:srgbClr val="FFFF00"/>
          </a:solidFill>
          <a:ln>
            <a:solidFill>
              <a:schemeClr val="tx2">
                <a:lumMod val="25000"/>
              </a:schemeClr>
            </a:solidFill>
          </a:ln>
        </p:spPr>
        <p:txBody>
          <a:bodyPr>
            <a:normAutofit fontScale="90000"/>
          </a:bodyPr>
          <a:lstStyle/>
          <a:p>
            <a:r>
              <a:rPr lang="en-VN" b="1" cap="none" dirty="0"/>
              <a:t>Một vật có thể vừa có thế năng vừa có động năng. Tổng thế năng và động năng của vật được gọi là </a:t>
            </a:r>
            <a:r>
              <a:rPr lang="en-VN" b="1" cap="none" dirty="0">
                <a:solidFill>
                  <a:srgbClr val="C00000"/>
                </a:solidFill>
              </a:rPr>
              <a:t>cơ năng</a:t>
            </a:r>
          </a:p>
        </p:txBody>
      </p:sp>
    </p:spTree>
    <p:extLst>
      <p:ext uri="{BB962C8B-B14F-4D97-AF65-F5344CB8AC3E}">
        <p14:creationId xmlns:p14="http://schemas.microsoft.com/office/powerpoint/2010/main" val="2578020856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Object"/>
      </p:transition>
    </mc:Choice>
    <mc:Fallback xmlns="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Parcel">
  <a:themeElements>
    <a:clrScheme name="Parcel">
      <a:dk1>
        <a:srgbClr val="000000"/>
      </a:dk1>
      <a:lt1>
        <a:srgbClr val="FFFFFF"/>
      </a:lt1>
      <a:dk2>
        <a:srgbClr val="4A5356"/>
      </a:dk2>
      <a:lt2>
        <a:srgbClr val="E8E3CE"/>
      </a:lt2>
      <a:accent1>
        <a:srgbClr val="F6A21D"/>
      </a:accent1>
      <a:accent2>
        <a:srgbClr val="9BAFB5"/>
      </a:accent2>
      <a:accent3>
        <a:srgbClr val="C96731"/>
      </a:accent3>
      <a:accent4>
        <a:srgbClr val="9CA383"/>
      </a:accent4>
      <a:accent5>
        <a:srgbClr val="87795D"/>
      </a:accent5>
      <a:accent6>
        <a:srgbClr val="A0988C"/>
      </a:accent6>
      <a:hlink>
        <a:srgbClr val="00B0F0"/>
      </a:hlink>
      <a:folHlink>
        <a:srgbClr val="738F97"/>
      </a:folHlink>
    </a:clrScheme>
    <a:fontScheme name="Parcel">
      <a:maj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Parcel">
      <a: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107000"/>
                <a:lumMod val="103000"/>
              </a:schemeClr>
            </a:gs>
            <a:gs pos="100000">
              <a:schemeClr val="phClr">
                <a:tint val="82000"/>
                <a:satMod val="109000"/>
                <a:lumMod val="103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7000"/>
                <a:satMod val="100000"/>
                <a:lumMod val="102000"/>
              </a:schemeClr>
            </a:gs>
            <a:gs pos="50000">
              <a:schemeClr val="phClr">
                <a:shade val="100000"/>
                <a:satMod val="103000"/>
                <a:lumMod val="100000"/>
              </a:schemeClr>
            </a:gs>
            <a:gs pos="100000">
              <a:schemeClr val="phClr">
                <a:shade val="93000"/>
                <a:satMod val="11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5880" dist="1524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rightRoom" dir="tl"/>
          </a:scene3d>
          <a:sp3d prstMaterial="dkEdge">
            <a:bevelT w="0" h="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7000"/>
                <a:shade val="100000"/>
                <a:satMod val="185000"/>
                <a:lumMod val="120000"/>
              </a:schemeClr>
            </a:gs>
            <a:gs pos="100000">
              <a:schemeClr val="phClr">
                <a:tint val="96000"/>
                <a:shade val="95000"/>
                <a:satMod val="215000"/>
                <a:lumMod val="80000"/>
              </a:schemeClr>
            </a:gs>
          </a:gsLst>
          <a:path path="circle">
            <a:fillToRect l="50000" t="55000" r="125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arcel" id="{8BEC4385-4EB9-4D53-BFB5-0EA123736B6D}" vid="{4DB32801-28C0-48B0-8C1D-A9A58613615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Parcel</Template>
  <TotalTime>244</TotalTime>
  <Words>357</Words>
  <Application>Microsoft Macintosh PowerPoint</Application>
  <PresentationFormat>Widescreen</PresentationFormat>
  <Paragraphs>80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0" baseType="lpstr">
      <vt:lpstr>Arial</vt:lpstr>
      <vt:lpstr>Gill Sans MT</vt:lpstr>
      <vt:lpstr>Times New Roman</vt:lpstr>
      <vt:lpstr>Parcel</vt:lpstr>
      <vt:lpstr>PowerPoint Presentation</vt:lpstr>
      <vt:lpstr>PowerPoint Presentation</vt:lpstr>
      <vt:lpstr>PowerPoint Presentation</vt:lpstr>
      <vt:lpstr>I. Liên hệ giữa công và năng lượng</vt:lpstr>
      <vt:lpstr>I. Liên hệ giữa công và năng lượng</vt:lpstr>
      <vt:lpstr>I. Liên hệ giữa công và năng lượng</vt:lpstr>
      <vt:lpstr>I. Liên hệ giữa công và năng lượng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Một vật có thể vừa có thế năng vừa có động năng. Tổng thế năng và động năng của vật được gọi là cơ năng</vt:lpstr>
      <vt:lpstr>Một vật có thể vừa có thế năng vừa có động năng. Tổng thế năng và động năng của vật được gọi là cơ năng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Hoang Uyen</dc:creator>
  <cp:lastModifiedBy>Nguyễn Thị Hoàng Uyên</cp:lastModifiedBy>
  <cp:revision>13</cp:revision>
  <dcterms:created xsi:type="dcterms:W3CDTF">2021-02-18T14:28:15Z</dcterms:created>
  <dcterms:modified xsi:type="dcterms:W3CDTF">2022-07-30T13:04:26Z</dcterms:modified>
</cp:coreProperties>
</file>